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3" r:id="rId5"/>
    <p:sldId id="278" r:id="rId6"/>
    <p:sldId id="280" r:id="rId7"/>
    <p:sldId id="267" r:id="rId8"/>
    <p:sldId id="268" r:id="rId9"/>
    <p:sldId id="269" r:id="rId10"/>
    <p:sldId id="270" r:id="rId11"/>
    <p:sldId id="279" r:id="rId12"/>
    <p:sldId id="271" r:id="rId13"/>
    <p:sldId id="275" r:id="rId14"/>
    <p:sldId id="261" r:id="rId15"/>
    <p:sldId id="272" r:id="rId16"/>
    <p:sldId id="273" r:id="rId17"/>
    <p:sldId id="276" r:id="rId18"/>
    <p:sldId id="277" r:id="rId1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CC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19" autoAdjust="0"/>
    <p:restoredTop sz="93076" autoAdjust="0"/>
  </p:normalViewPr>
  <p:slideViewPr>
    <p:cSldViewPr snapToGrid="0" snapToObjects="1">
      <p:cViewPr>
        <p:scale>
          <a:sx n="105" d="100"/>
          <a:sy n="105" d="100"/>
        </p:scale>
        <p:origin x="2856" y="5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3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it-IT" altLang="it-IT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29B11B3A-D307-9A41-9BD2-89CA3ACB80B8}" type="datetimeFigureOut">
              <a:rPr lang="it-IT" altLang="it-IT"/>
              <a:pPr/>
              <a:t>24/06/16</a:t>
            </a:fld>
            <a:endParaRPr lang="it-IT" altLang="it-IT"/>
          </a:p>
        </p:txBody>
      </p:sp>
      <p:sp>
        <p:nvSpPr>
          <p:cNvPr id="2662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it-IT" altLang="it-IT"/>
          </a:p>
        </p:txBody>
      </p:sp>
      <p:sp>
        <p:nvSpPr>
          <p:cNvPr id="2662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62F4178-D07E-1A46-B04D-D1DBF0E0D48D}" type="slidenum">
              <a:rPr lang="it-IT" altLang="it-IT"/>
              <a:pPr/>
              <a:t>‹n.›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91237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it-IT" altLang="it-IT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1BBE379E-EFAD-F24C-B72E-24AE35BD53FC}" type="datetimeFigureOut">
              <a:rPr lang="it-IT" altLang="it-IT"/>
              <a:pPr/>
              <a:t>24/06/16</a:t>
            </a:fld>
            <a:endParaRPr lang="it-IT" altLang="it-IT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it-IT" altLang="it-IT"/>
              <a:t>Fare clic per modificare gli stili del testo dello schema</a:t>
            </a:r>
          </a:p>
          <a:p>
            <a:pPr lvl="1"/>
            <a:r>
              <a:rPr lang="it-IT" altLang="it-IT"/>
              <a:t>Secondo livello</a:t>
            </a:r>
          </a:p>
          <a:p>
            <a:pPr lvl="2"/>
            <a:r>
              <a:rPr lang="it-IT" altLang="it-IT"/>
              <a:t>Terzo livello</a:t>
            </a:r>
          </a:p>
          <a:p>
            <a:pPr lvl="3"/>
            <a:r>
              <a:rPr lang="it-IT" altLang="it-IT"/>
              <a:t>Quarto livello</a:t>
            </a:r>
          </a:p>
          <a:p>
            <a:pPr lvl="4"/>
            <a:r>
              <a:rPr lang="it-IT" altLang="it-IT"/>
              <a:t>Quinto livello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it-IT" altLang="it-IT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A68F3B26-490E-8644-9F17-18880632FF08}" type="slidenum">
              <a:rPr lang="it-IT" altLang="it-IT"/>
              <a:pPr/>
              <a:t>‹n.›</a:t>
            </a:fld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0727266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130856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88659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7184029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37959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83126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531407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642406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850502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951304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8002682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461525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267178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2119634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 dirty="0"/>
          </a:p>
        </p:txBody>
      </p:sp>
    </p:spTree>
    <p:extLst>
      <p:ext uri="{BB962C8B-B14F-4D97-AF65-F5344CB8AC3E}">
        <p14:creationId xmlns:p14="http://schemas.microsoft.com/office/powerpoint/2010/main" val="586673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it-IT" altLang="it-IT"/>
          </a:p>
        </p:txBody>
      </p:sp>
    </p:spTree>
    <p:extLst>
      <p:ext uri="{BB962C8B-B14F-4D97-AF65-F5344CB8AC3E}">
        <p14:creationId xmlns:p14="http://schemas.microsoft.com/office/powerpoint/2010/main" val="1127267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E0E9D30-CE2A-A943-844B-6A6D61DAD318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341D71-BF84-B24D-A85B-6934B46B0D44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6748859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0826150-E5F9-8044-989E-A7F5014ACA65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CF58D4-DD50-8541-B5EF-E298EF10A4E1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336419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BFE57C-C56E-7B4D-BFEE-A82435B2EEEF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B0017-5AEC-5846-BFC1-9A332D6F176C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56514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48B8628-60E9-6E46-9C1A-93B437073395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47A9A6-E845-F14A-A583-3EBCA67ED8FB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489096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D135AFF-585E-4F43-93EF-21D2EB9212CD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80EB45-A7C8-684B-8081-B8DFC3FEA4CD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064232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BFE57C-C56E-7B4D-BFEE-A82435B2EEEF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B0017-5AEC-5846-BFC1-9A332D6F176C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666628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030313-2549-4A46-9BCD-2990D590EA58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6647F3-B173-D643-B17E-0D51C087CF52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60034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B31B1A-F53E-DF46-BC6F-3F419749B623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BEF28-BF96-794D-9A08-3BB41B3BA645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345853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CBFE57C-C56E-7B4D-BFEE-A82435B2EEEF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3B0017-5AEC-5846-BFC1-9A332D6F176C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096204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4B2B1E-EE87-D14F-8E57-44E1BE0E2211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4F63-07F7-2E40-9496-4B8B521D91DD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650247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5E4A42-DF6B-C145-98A3-28CA3964FAD3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01C36-9451-6D4A-A71F-E5262F3BEB44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19422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8CBFE57C-C56E-7B4D-BFEE-A82435B2EEEF}" type="datetimeFigureOut">
              <a:rPr lang="en-US" smtClean="0"/>
              <a:pPr>
                <a:defRPr/>
              </a:pPr>
              <a:t>6/24/16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3B0017-5AEC-5846-BFC1-9A332D6F176C}" type="slidenum">
              <a:rPr lang="en-US" altLang="it-IT" smtClean="0"/>
              <a:pPr/>
              <a:t>‹n.›</a:t>
            </a:fld>
            <a:endParaRPr lang="en-US" altLang="it-IT"/>
          </a:p>
        </p:txBody>
      </p:sp>
    </p:spTree>
    <p:extLst>
      <p:ext uri="{BB962C8B-B14F-4D97-AF65-F5344CB8AC3E}">
        <p14:creationId xmlns:p14="http://schemas.microsoft.com/office/powerpoint/2010/main" val="2862052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Relationship Id="rId3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4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tiff"/><Relationship Id="rId5" Type="http://schemas.openxmlformats.org/officeDocument/2006/relationships/image" Target="../media/image6.png"/><Relationship Id="rId6" Type="http://schemas.openxmlformats.org/officeDocument/2006/relationships/image" Target="../media/image7.tiff"/><Relationship Id="rId7" Type="http://schemas.openxmlformats.org/officeDocument/2006/relationships/image" Target="../media/image8.tif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284854" y="5552135"/>
            <a:ext cx="8521523" cy="1063725"/>
          </a:xfrm>
        </p:spPr>
        <p:txBody>
          <a:bodyPr>
            <a:norm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it-IT" sz="5400" cap="none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+mn-lt"/>
                <a:ea typeface="BiauKai"/>
                <a:cs typeface="BiauKai"/>
              </a:rPr>
              <a:t>ITIS Galileo Galilei Rome</a:t>
            </a:r>
            <a:endParaRPr lang="it-IT" sz="5400" cap="none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  <a:latin typeface="+mn-lt"/>
              <a:ea typeface="BiauKai"/>
              <a:cs typeface="BiauKai"/>
            </a:endParaRPr>
          </a:p>
        </p:txBody>
      </p:sp>
      <p:sp>
        <p:nvSpPr>
          <p:cNvPr id="13314" name="Sottotitolo 2"/>
          <p:cNvSpPr>
            <a:spLocks noGrp="1"/>
          </p:cNvSpPr>
          <p:nvPr>
            <p:ph type="subTitle" idx="1"/>
          </p:nvPr>
        </p:nvSpPr>
        <p:spPr>
          <a:xfrm>
            <a:off x="516226" y="122238"/>
            <a:ext cx="6015037" cy="1063625"/>
          </a:xfrm>
        </p:spPr>
        <p:txBody>
          <a:bodyPr/>
          <a:lstStyle/>
          <a:p>
            <a:pPr algn="l"/>
            <a:r>
              <a:rPr lang="it-IT" altLang="it-IT" sz="6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S.P.Q.R. Team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26" y="1533093"/>
            <a:ext cx="4337128" cy="4185146"/>
          </a:xfrm>
          <a:prstGeom prst="rect">
            <a:avLst/>
          </a:prstGeom>
          <a:ln w="63500">
            <a:gradFill flip="none" rotWithShape="1">
              <a:gsLst>
                <a:gs pos="0">
                  <a:schemeClr val="accent4">
                    <a:lumMod val="67000"/>
                  </a:schemeClr>
                </a:gs>
                <a:gs pos="24000">
                  <a:schemeClr val="accent4">
                    <a:lumMod val="81000"/>
                  </a:schemeClr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</p:spPr>
      </p:pic>
      <p:pic>
        <p:nvPicPr>
          <p:cNvPr id="6" name="Immagine 4" descr="Log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402" y="1018260"/>
            <a:ext cx="2217975" cy="221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38" y="2721401"/>
            <a:ext cx="4598770" cy="34751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Motor Board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391" y="2049698"/>
            <a:ext cx="5875084" cy="4405028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266091" y="1867669"/>
            <a:ext cx="6102599" cy="207441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419100" indent="-382588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  <a:defRPr sz="2800">
                <a:latin typeface="+mn-lt"/>
                <a:ea typeface="Times New Roman" charset="0"/>
                <a:cs typeface="Times New Roman" charset="0"/>
              </a:defRPr>
            </a:lvl1pPr>
          </a:lstStyle>
          <a:p>
            <a:r>
              <a:rPr lang="en-GB" dirty="0"/>
              <a:t>6 </a:t>
            </a:r>
            <a:r>
              <a:rPr lang="en-GB"/>
              <a:t>Line </a:t>
            </a:r>
            <a:r>
              <a:rPr lang="en-GB" smtClean="0"/>
              <a:t>sensors PCINT </a:t>
            </a:r>
            <a:r>
              <a:rPr lang="en-GB" dirty="0"/>
              <a:t>connected</a:t>
            </a:r>
          </a:p>
          <a:p>
            <a:r>
              <a:rPr lang="en-GB" dirty="0"/>
              <a:t>New line detection </a:t>
            </a:r>
            <a:r>
              <a:rPr lang="en-GB" dirty="0" smtClean="0"/>
              <a:t>strategy</a:t>
            </a:r>
          </a:p>
          <a:p>
            <a:r>
              <a:rPr lang="en-GB" dirty="0" smtClean="0"/>
              <a:t>3 </a:t>
            </a:r>
            <a:r>
              <a:rPr lang="en-GB" dirty="0" err="1"/>
              <a:t>Pololu</a:t>
            </a:r>
            <a:r>
              <a:rPr lang="en-GB" dirty="0"/>
              <a:t> VNH5019A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en-GB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PIXY vision </a:t>
            </a:r>
            <a:br>
              <a:rPr lang="en-GB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en-GB" sz="4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to detect the opponent goal</a:t>
            </a:r>
          </a:p>
        </p:txBody>
      </p:sp>
      <p:pic>
        <p:nvPicPr>
          <p:cNvPr id="4" name="Immagin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43713" y="2168011"/>
            <a:ext cx="4803126" cy="1371601"/>
          </a:xfrm>
          <a:prstGeom prst="rect">
            <a:avLst/>
          </a:prstGeom>
          <a:ln w="127000">
            <a:gradFill flip="none" rotWithShape="1">
              <a:gsLst>
                <a:gs pos="0">
                  <a:schemeClr val="accent4">
                    <a:lumMod val="40000"/>
                    <a:lumOff val="60000"/>
                  </a:schemeClr>
                </a:gs>
                <a:gs pos="46000">
                  <a:schemeClr val="accent4">
                    <a:lumMod val="95000"/>
                    <a:lumOff val="5000"/>
                  </a:schemeClr>
                </a:gs>
                <a:gs pos="100000">
                  <a:schemeClr val="accent4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</p:pic>
      <p:pic>
        <p:nvPicPr>
          <p:cNvPr id="5" name="Immagine 4"/>
          <p:cNvPicPr/>
          <p:nvPr/>
        </p:nvPicPr>
        <p:blipFill>
          <a:blip r:embed="rId3"/>
          <a:stretch>
            <a:fillRect/>
          </a:stretch>
        </p:blipFill>
        <p:spPr>
          <a:xfrm>
            <a:off x="2989123" y="4498457"/>
            <a:ext cx="4873262" cy="1383982"/>
          </a:xfrm>
          <a:prstGeom prst="rect">
            <a:avLst/>
          </a:prstGeom>
          <a:ln w="127000">
            <a:gradFill flip="none" rotWithShape="1">
              <a:gsLst>
                <a:gs pos="0">
                  <a:schemeClr val="accent1">
                    <a:lumMod val="40000"/>
                    <a:lumOff val="60000"/>
                  </a:schemeClr>
                </a:gs>
                <a:gs pos="74000">
                  <a:schemeClr val="accent1">
                    <a:lumMod val="95000"/>
                    <a:lumOff val="5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</p:pic>
    </p:spTree>
    <p:extLst>
      <p:ext uri="{BB962C8B-B14F-4D97-AF65-F5344CB8AC3E}">
        <p14:creationId xmlns:p14="http://schemas.microsoft.com/office/powerpoint/2010/main" val="1764880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Mechanics</a:t>
            </a:r>
          </a:p>
        </p:txBody>
      </p:sp>
      <p:sp>
        <p:nvSpPr>
          <p:cNvPr id="46083" name="Rectangle 3"/>
          <p:cNvSpPr>
            <a:spLocks noGrp="1"/>
          </p:cNvSpPr>
          <p:nvPr>
            <p:ph idx="1"/>
          </p:nvPr>
        </p:nvSpPr>
        <p:spPr>
          <a:xfrm>
            <a:off x="4381297" y="3939830"/>
            <a:ext cx="4537233" cy="1460913"/>
          </a:xfrm>
        </p:spPr>
        <p:txBody>
          <a:bodyPr wrap="square">
            <a:spAutoFit/>
          </a:bodyPr>
          <a:lstStyle/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US" altLang="it-IT" sz="2800" dirty="0">
                <a:ea typeface="Times New Roman" charset="0"/>
                <a:cs typeface="Times New Roman" charset="0"/>
              </a:rPr>
              <a:t>Designed with </a:t>
            </a:r>
            <a:r>
              <a:rPr lang="en-US" altLang="it-IT" sz="2800" dirty="0" err="1">
                <a:ea typeface="Times New Roman" charset="0"/>
                <a:cs typeface="Times New Roman" charset="0"/>
              </a:rPr>
              <a:t>Autocad</a:t>
            </a:r>
            <a:endParaRPr lang="en-US" altLang="it-IT" sz="2800" dirty="0">
              <a:ea typeface="Times New Roman" charset="0"/>
              <a:cs typeface="Times New Roman" charset="0"/>
            </a:endParaRP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US" altLang="it-IT" sz="2800" dirty="0">
                <a:ea typeface="Times New Roman" charset="0"/>
                <a:cs typeface="Times New Roman" charset="0"/>
              </a:rPr>
              <a:t>CNC Realized</a:t>
            </a: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US" altLang="it-IT" sz="2800" dirty="0">
                <a:ea typeface="Times New Roman" charset="0"/>
                <a:cs typeface="Times New Roman" charset="0"/>
              </a:rPr>
              <a:t>Elegance and lightness mix</a:t>
            </a:r>
          </a:p>
        </p:txBody>
      </p:sp>
      <p:pic>
        <p:nvPicPr>
          <p:cNvPr id="46085" name="Picture 5" descr="parte bassa robo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5071" y="1083856"/>
            <a:ext cx="4349686" cy="213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35" y="1995177"/>
            <a:ext cx="3855206" cy="4174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Easy </a:t>
            </a:r>
            <a:r>
              <a:rPr lang="it-IT" altLang="it-IT" sz="48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access</a:t>
            </a: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to </a:t>
            </a:r>
            <a:r>
              <a:rPr lang="it-IT" altLang="it-IT" sz="48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all</a:t>
            </a: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altLang="it-IT" sz="48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boards</a:t>
            </a:r>
            <a:endParaRPr lang="it-IT" altLang="it-IT" sz="48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7" name="Picture 4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2" y="2188915"/>
            <a:ext cx="1947545" cy="2584450"/>
          </a:xfrm>
          <a:prstGeom prst="rect">
            <a:avLst/>
          </a:prstGeom>
        </p:spPr>
      </p:pic>
      <p:sp>
        <p:nvSpPr>
          <p:cNvPr id="3" name="CasellaDiTesto 2"/>
          <p:cNvSpPr txBox="1"/>
          <p:nvPr/>
        </p:nvSpPr>
        <p:spPr>
          <a:xfrm>
            <a:off x="690641" y="1428620"/>
            <a:ext cx="444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1.  Take out the handle</a:t>
            </a:r>
            <a:endParaRPr lang="en-GB" sz="28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2723211" y="2014192"/>
            <a:ext cx="4448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2</a:t>
            </a:r>
            <a:r>
              <a:rPr lang="en-GB" sz="2800" dirty="0" smtClean="0"/>
              <a:t>.  Take out the ball board</a:t>
            </a:r>
            <a:endParaRPr lang="en-GB" sz="2800" dirty="0"/>
          </a:p>
        </p:txBody>
      </p:sp>
      <p:pic>
        <p:nvPicPr>
          <p:cNvPr id="10" name="Picture 4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4031" y="2698881"/>
            <a:ext cx="2138045" cy="2569845"/>
          </a:xfrm>
          <a:prstGeom prst="rect">
            <a:avLst/>
          </a:prstGeom>
        </p:spPr>
      </p:pic>
      <p:pic>
        <p:nvPicPr>
          <p:cNvPr id="11" name="Picture 51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658" y="3393458"/>
            <a:ext cx="3145790" cy="2361565"/>
          </a:xfrm>
          <a:prstGeom prst="rect">
            <a:avLst/>
          </a:prstGeom>
        </p:spPr>
      </p:pic>
      <p:sp>
        <p:nvSpPr>
          <p:cNvPr id="12" name="CasellaDiTesto 11"/>
          <p:cNvSpPr txBox="1"/>
          <p:nvPr/>
        </p:nvSpPr>
        <p:spPr>
          <a:xfrm>
            <a:off x="5139352" y="2629177"/>
            <a:ext cx="379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3. Motor board ready </a:t>
            </a:r>
            <a:endParaRPr lang="en-GB" sz="28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457200" y="5996084"/>
            <a:ext cx="85443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/>
              <a:t>Nylon screws inside home made aluminium columns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olo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Software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8650" y="1690689"/>
            <a:ext cx="8298493" cy="1480214"/>
          </a:xfrm>
        </p:spPr>
        <p:txBody>
          <a:bodyPr vert="horz" wrap="square" lIns="91440" tIns="45720" rIns="91440" bIns="45720" rtlCol="0">
            <a:spAutoFit/>
          </a:bodyPr>
          <a:lstStyle/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US" altLang="it-IT" sz="2800" dirty="0">
                <a:ea typeface="Times New Roman" charset="0"/>
                <a:cs typeface="Times New Roman" charset="0"/>
              </a:rPr>
              <a:t>The main board program is in Arduino C </a:t>
            </a: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US" altLang="it-IT" sz="2800" dirty="0">
                <a:ea typeface="Times New Roman" charset="0"/>
                <a:cs typeface="Times New Roman" charset="0"/>
              </a:rPr>
              <a:t>The ball sensor board program is in Arduino C</a:t>
            </a: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US" altLang="it-IT" sz="2800" dirty="0">
                <a:ea typeface="Times New Roman" charset="0"/>
                <a:cs typeface="Times New Roman" charset="0"/>
              </a:rPr>
              <a:t>The Debug Station program is in Processing</a:t>
            </a:r>
          </a:p>
        </p:txBody>
      </p:sp>
      <p:pic>
        <p:nvPicPr>
          <p:cNvPr id="18440" name="Picture 8" descr="logo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9925" y="465912"/>
            <a:ext cx="1495425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egnaposto contenuto 2"/>
          <p:cNvSpPr txBox="1">
            <a:spLocks/>
          </p:cNvSpPr>
          <p:nvPr/>
        </p:nvSpPr>
        <p:spPr>
          <a:xfrm>
            <a:off x="628650" y="3267076"/>
            <a:ext cx="8298493" cy="1828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80000"/>
              </a:lnSpc>
              <a:spcAft>
                <a:spcPts val="0"/>
              </a:spcAft>
              <a:buFont typeface="Wingdings 2" charset="2"/>
              <a:buNone/>
            </a:pPr>
            <a:r>
              <a:rPr lang="en-US" altLang="it-IT" sz="2800" dirty="0" smtClean="0">
                <a:ea typeface="Times New Roman" charset="0"/>
                <a:cs typeface="Times New Roman" charset="0"/>
              </a:rPr>
              <a:t>The two robots software aren’t the same:</a:t>
            </a:r>
          </a:p>
          <a:p>
            <a:pPr marL="419100" indent="-382588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US" altLang="it-IT" sz="2800" dirty="0">
                <a:ea typeface="Times New Roman" charset="0"/>
                <a:cs typeface="Times New Roman" charset="0"/>
              </a:rPr>
              <a:t>The goalie  tries to attack and score if it “sees” the ball</a:t>
            </a:r>
          </a:p>
          <a:p>
            <a:pPr marL="419100" indent="-382588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US" altLang="it-IT" sz="2800" dirty="0">
                <a:ea typeface="Times New Roman" charset="0"/>
                <a:cs typeface="Times New Roman" charset="0"/>
              </a:rPr>
              <a:t>The goal keeper moves  forward only  when the ball is near</a:t>
            </a:r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628651" y="5618121"/>
            <a:ext cx="7886700" cy="9006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fontAlgn="auto">
              <a:lnSpc>
                <a:spcPct val="80000"/>
              </a:lnSpc>
              <a:spcAft>
                <a:spcPts val="0"/>
              </a:spcAft>
              <a:buFont typeface="Wingdings 2" charset="2"/>
              <a:buNone/>
            </a:pPr>
            <a:r>
              <a:rPr lang="en-US" altLang="it-IT" sz="2800" dirty="0" smtClean="0">
                <a:ea typeface="Times New Roman" charset="0"/>
                <a:cs typeface="Times New Roman" charset="0"/>
              </a:rPr>
              <a:t>Different software prevents robots from hinder each other</a:t>
            </a:r>
            <a:endParaRPr lang="it-IT" altLang="it-IT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SW documentation </a:t>
            </a:r>
          </a:p>
        </p:txBody>
      </p:sp>
      <p:sp>
        <p:nvSpPr>
          <p:cNvPr id="52227" name="Rectangle 3"/>
          <p:cNvSpPr>
            <a:spLocks noGrp="1"/>
          </p:cNvSpPr>
          <p:nvPr>
            <p:ph idx="1"/>
          </p:nvPr>
        </p:nvSpPr>
        <p:spPr>
          <a:xfrm>
            <a:off x="4719637" y="2635173"/>
            <a:ext cx="4013200" cy="646331"/>
          </a:xfrm>
          <a:noFill/>
        </p:spPr>
        <p:txBody>
          <a:bodyPr wrap="square" rtlCol="0">
            <a:spAutoFit/>
          </a:bodyPr>
          <a:lstStyle/>
          <a:p>
            <a:pPr marL="0" indent="0" algn="ctr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40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Flow Chart</a:t>
            </a:r>
          </a:p>
        </p:txBody>
      </p:sp>
      <p:pic>
        <p:nvPicPr>
          <p:cNvPr id="52234" name="Picture 10" descr="documentation_sma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5275" y="832645"/>
            <a:ext cx="1870075" cy="171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5" name="Picture 11" descr="comm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9922" y="3985399"/>
            <a:ext cx="3872198" cy="2002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6" name="Picture 12" descr="flow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96" y="1503254"/>
            <a:ext cx="4849910" cy="3175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/>
          <p:cNvSpPr txBox="1">
            <a:spLocks/>
          </p:cNvSpPr>
          <p:nvPr/>
        </p:nvSpPr>
        <p:spPr>
          <a:xfrm>
            <a:off x="1481394" y="4491036"/>
            <a:ext cx="401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3600">
                <a:solidFill>
                  <a:srgbClr val="FF0000"/>
                </a:solidFill>
                <a:latin typeface="+mn-lt"/>
                <a:ea typeface="Times New Roman" charset="0"/>
                <a:cs typeface="Times New Roman" charset="0"/>
              </a:defRPr>
            </a:lvl1pPr>
          </a:lstStyle>
          <a:p>
            <a:r>
              <a:rPr lang="it-IT" altLang="it-IT" sz="4000"/>
              <a:t>Comments</a:t>
            </a:r>
            <a:endParaRPr lang="it-IT" altLang="it-IT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SW making</a:t>
            </a:r>
          </a:p>
        </p:txBody>
      </p:sp>
      <p:sp>
        <p:nvSpPr>
          <p:cNvPr id="54275" name="Rectangle 3"/>
          <p:cNvSpPr>
            <a:spLocks noGrp="1"/>
          </p:cNvSpPr>
          <p:nvPr>
            <p:ph idx="1"/>
          </p:nvPr>
        </p:nvSpPr>
        <p:spPr>
          <a:xfrm>
            <a:off x="4572000" y="2943121"/>
            <a:ext cx="4100051" cy="2159821"/>
          </a:xfrm>
        </p:spPr>
        <p:txBody>
          <a:bodyPr>
            <a:noAutofit/>
          </a:bodyPr>
          <a:lstStyle/>
          <a:p>
            <a:pPr algn="ctr">
              <a:buFont typeface="Wingdings 2" charset="2"/>
              <a:buNone/>
            </a:pPr>
            <a:r>
              <a:rPr lang="it-IT" altLang="it-IT" sz="40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Modularity</a:t>
            </a:r>
            <a:r>
              <a:rPr lang="it-IT" altLang="it-IT" sz="4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altLang="it-IT" sz="40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is</a:t>
            </a:r>
            <a:r>
              <a:rPr lang="it-IT" altLang="it-IT" sz="4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the </a:t>
            </a:r>
            <a:r>
              <a:rPr lang="it-IT" altLang="it-IT" sz="40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key</a:t>
            </a:r>
            <a:r>
              <a:rPr lang="it-IT" altLang="it-IT" sz="4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for a </a:t>
            </a:r>
            <a:r>
              <a:rPr lang="it-IT" altLang="it-IT" sz="40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good</a:t>
            </a:r>
            <a:r>
              <a:rPr lang="it-IT" altLang="it-IT" sz="40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software</a:t>
            </a:r>
          </a:p>
        </p:txBody>
      </p:sp>
      <p:pic>
        <p:nvPicPr>
          <p:cNvPr id="54277" name="Picture 5" descr="modularty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79" y="2491657"/>
            <a:ext cx="3695721" cy="3510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84" name="Picture 12" descr="buildme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63" y="274638"/>
            <a:ext cx="21780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Debug</a:t>
            </a: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Station</a:t>
            </a:r>
            <a:b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</a:br>
            <a:endParaRPr lang="it-IT" altLang="it-IT" sz="48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75" y="1502988"/>
            <a:ext cx="5753100" cy="360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57349" name="Text Box 5"/>
          <p:cNvSpPr txBox="1">
            <a:spLocks noChangeArrowheads="1"/>
          </p:cNvSpPr>
          <p:nvPr/>
        </p:nvSpPr>
        <p:spPr bwMode="auto">
          <a:xfrm>
            <a:off x="1894969" y="5336866"/>
            <a:ext cx="5012911" cy="1077218"/>
          </a:xfrm>
          <a:prstGeom prst="rect">
            <a:avLst/>
          </a:prstGeom>
          <a:noFill/>
          <a:extLst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3200" b="1">
                <a:solidFill>
                  <a:srgbClr val="FF0000"/>
                </a:solidFill>
              </a:defRPr>
            </a:lvl1pPr>
          </a:lstStyle>
          <a:p>
            <a:pPr algn="ctr"/>
            <a:r>
              <a:rPr lang="it-IT" altLang="it-IT" b="0" dirty="0" err="1"/>
              <a:t>It</a:t>
            </a:r>
            <a:r>
              <a:rPr lang="it-IT" altLang="it-IT" b="0" dirty="0"/>
              <a:t> </a:t>
            </a:r>
            <a:r>
              <a:rPr lang="it-IT" altLang="it-IT" b="0" dirty="0" err="1"/>
              <a:t>allows</a:t>
            </a:r>
            <a:r>
              <a:rPr lang="it-IT" altLang="it-IT" b="0" dirty="0"/>
              <a:t> </a:t>
            </a:r>
            <a:r>
              <a:rPr lang="it-IT" altLang="it-IT" b="0" dirty="0" err="1"/>
              <a:t>us</a:t>
            </a:r>
            <a:r>
              <a:rPr lang="it-IT" altLang="it-IT" b="0" dirty="0"/>
              <a:t> to </a:t>
            </a:r>
            <a:r>
              <a:rPr lang="it-IT" altLang="it-IT" b="0" dirty="0" err="1"/>
              <a:t>check</a:t>
            </a:r>
            <a:r>
              <a:rPr lang="it-IT" altLang="it-IT" b="0" dirty="0"/>
              <a:t> robot </a:t>
            </a:r>
            <a:endParaRPr lang="it-IT" altLang="it-IT" b="0" dirty="0" smtClean="0"/>
          </a:p>
          <a:p>
            <a:pPr algn="ctr"/>
            <a:r>
              <a:rPr lang="it-IT" altLang="it-IT" b="0" dirty="0" smtClean="0"/>
              <a:t>hardware </a:t>
            </a:r>
            <a:r>
              <a:rPr lang="it-IT" altLang="it-IT" b="0" dirty="0"/>
              <a:t>and software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Checking the sensors</a:t>
            </a:r>
          </a:p>
        </p:txBody>
      </p:sp>
      <p:sp>
        <p:nvSpPr>
          <p:cNvPr id="59395" name="Rectangle 3"/>
          <p:cNvSpPr>
            <a:spLocks noGrp="1"/>
          </p:cNvSpPr>
          <p:nvPr>
            <p:ph idx="1"/>
          </p:nvPr>
        </p:nvSpPr>
        <p:spPr>
          <a:xfrm>
            <a:off x="857250" y="5608638"/>
            <a:ext cx="7143174" cy="535531"/>
          </a:xfrm>
          <a:noFill/>
        </p:spPr>
        <p:txBody>
          <a:bodyPr wrap="none" rtlCol="0">
            <a:spAutoFit/>
          </a:bodyPr>
          <a:lstStyle/>
          <a:p>
            <a:pPr marL="0" indent="0" fontAlgn="base">
              <a:spcBef>
                <a:spcPct val="0"/>
              </a:spcBef>
              <a:spcAft>
                <a:spcPct val="0"/>
              </a:spcAft>
              <a:buNone/>
            </a:pPr>
            <a:r>
              <a:rPr lang="it-IT" altLang="it-IT" sz="3200" dirty="0">
                <a:solidFill>
                  <a:srgbClr val="FF0000"/>
                </a:solidFill>
                <a:latin typeface="Arial" charset="0"/>
              </a:rPr>
              <a:t>A “Processing” test bed for </a:t>
            </a:r>
            <a:r>
              <a:rPr lang="it-IT" altLang="it-IT" sz="3200" dirty="0" err="1">
                <a:solidFill>
                  <a:srgbClr val="FF0000"/>
                </a:solidFill>
                <a:latin typeface="Arial" charset="0"/>
              </a:rPr>
              <a:t>our</a:t>
            </a:r>
            <a:r>
              <a:rPr lang="it-IT" altLang="it-IT" sz="3200" dirty="0">
                <a:solidFill>
                  <a:srgbClr val="FF0000"/>
                </a:solidFill>
                <a:latin typeface="Arial" charset="0"/>
              </a:rPr>
              <a:t> </a:t>
            </a:r>
            <a:r>
              <a:rPr lang="it-IT" altLang="it-IT" sz="3200" dirty="0" err="1">
                <a:solidFill>
                  <a:srgbClr val="FF0000"/>
                </a:solidFill>
                <a:latin typeface="Arial" charset="0"/>
              </a:rPr>
              <a:t>robots</a:t>
            </a:r>
            <a:endParaRPr lang="it-IT" altLang="it-IT" sz="3200" dirty="0">
              <a:solidFill>
                <a:srgbClr val="FF0000"/>
              </a:solidFill>
              <a:latin typeface="Arial" charset="0"/>
            </a:endParaRPr>
          </a:p>
        </p:txBody>
      </p:sp>
      <p:pic>
        <p:nvPicPr>
          <p:cNvPr id="593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121" y="1539669"/>
            <a:ext cx="6000750" cy="3867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olo 1"/>
          <p:cNvSpPr>
            <a:spLocks noGrp="1"/>
          </p:cNvSpPr>
          <p:nvPr>
            <p:ph type="title"/>
          </p:nvPr>
        </p:nvSpPr>
        <p:spPr>
          <a:xfrm>
            <a:off x="544882" y="120433"/>
            <a:ext cx="5703771" cy="1325563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S.P.Q.R. Team</a:t>
            </a:r>
          </a:p>
        </p:txBody>
      </p:sp>
      <p:sp>
        <p:nvSpPr>
          <p:cNvPr id="14341" name="Segnaposto contenuto 17"/>
          <p:cNvSpPr>
            <a:spLocks noGrp="1"/>
          </p:cNvSpPr>
          <p:nvPr>
            <p:ph idx="1"/>
          </p:nvPr>
        </p:nvSpPr>
        <p:spPr>
          <a:xfrm>
            <a:off x="1844422" y="1583477"/>
            <a:ext cx="3044570" cy="175424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000" dirty="0" err="1">
                <a:ea typeface="Times New Roman" charset="0"/>
                <a:cs typeface="Times New Roman" charset="0"/>
              </a:rPr>
              <a:t>Name</a:t>
            </a:r>
            <a:r>
              <a:rPr lang="it-IT" altLang="it-IT" sz="2000" dirty="0">
                <a:ea typeface="Times New Roman" charset="0"/>
                <a:cs typeface="Times New Roman" charset="0"/>
              </a:rPr>
              <a:t>: Enrico Di Claudio</a:t>
            </a: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000" dirty="0">
                <a:ea typeface="Times New Roman" charset="0"/>
                <a:cs typeface="Times New Roman" charset="0"/>
              </a:rPr>
              <a:t>Age: 17 </a:t>
            </a: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000" dirty="0" err="1">
                <a:ea typeface="Times New Roman" charset="0"/>
                <a:cs typeface="Times New Roman" charset="0"/>
              </a:rPr>
              <a:t>Role</a:t>
            </a:r>
            <a:r>
              <a:rPr lang="it-IT" altLang="it-IT" sz="2000" dirty="0">
                <a:ea typeface="Times New Roman" charset="0"/>
                <a:cs typeface="Times New Roman" charset="0"/>
              </a:rPr>
              <a:t>: Hardware		</a:t>
            </a: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000" dirty="0">
                <a:ea typeface="Times New Roman" charset="0"/>
                <a:cs typeface="Times New Roman" charset="0"/>
              </a:rPr>
              <a:t>Note: </a:t>
            </a:r>
            <a:r>
              <a:rPr lang="it-IT" altLang="it-IT" sz="2000" dirty="0" err="1" smtClean="0">
                <a:ea typeface="Times New Roman" charset="0"/>
                <a:cs typeface="Times New Roman" charset="0"/>
              </a:rPr>
              <a:t>cyclist</a:t>
            </a:r>
            <a:r>
              <a:rPr lang="it-IT" altLang="it-IT" sz="2000" dirty="0" smtClean="0">
                <a:ea typeface="Times New Roman" charset="0"/>
                <a:cs typeface="Times New Roman" charset="0"/>
              </a:rPr>
              <a:t>, </a:t>
            </a:r>
            <a:r>
              <a:rPr lang="it-IT" altLang="it-IT" sz="2000" dirty="0" err="1" smtClean="0">
                <a:ea typeface="Times New Roman" charset="0"/>
                <a:cs typeface="Times New Roman" charset="0"/>
              </a:rPr>
              <a:t>electronics</a:t>
            </a:r>
            <a:r>
              <a:rPr lang="it-IT" altLang="it-IT" sz="2000" dirty="0" smtClean="0">
                <a:ea typeface="Times New Roman" charset="0"/>
                <a:cs typeface="Times New Roman" charset="0"/>
              </a:rPr>
              <a:t>, sport</a:t>
            </a:r>
          </a:p>
        </p:txBody>
      </p:sp>
      <p:grpSp>
        <p:nvGrpSpPr>
          <p:cNvPr id="7" name="Gruppo 6"/>
          <p:cNvGrpSpPr/>
          <p:nvPr/>
        </p:nvGrpSpPr>
        <p:grpSpPr>
          <a:xfrm>
            <a:off x="346632" y="1523492"/>
            <a:ext cx="1466850" cy="1885950"/>
            <a:chOff x="457200" y="1476143"/>
            <a:chExt cx="1466850" cy="1885950"/>
          </a:xfrm>
        </p:grpSpPr>
        <p:pic>
          <p:nvPicPr>
            <p:cNvPr id="14345" name="Picture 9" descr="Qemanue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476143"/>
              <a:ext cx="1466850" cy="18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Immagine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735" y="1607848"/>
              <a:ext cx="1234853" cy="1659334"/>
            </a:xfrm>
            <a:prstGeom prst="rect">
              <a:avLst/>
            </a:prstGeom>
          </p:spPr>
        </p:pic>
      </p:grpSp>
      <p:grpSp>
        <p:nvGrpSpPr>
          <p:cNvPr id="8" name="Gruppo 7"/>
          <p:cNvGrpSpPr/>
          <p:nvPr/>
        </p:nvGrpSpPr>
        <p:grpSpPr>
          <a:xfrm>
            <a:off x="346632" y="4342350"/>
            <a:ext cx="1466850" cy="1885950"/>
            <a:chOff x="465138" y="3714819"/>
            <a:chExt cx="1466850" cy="1885950"/>
          </a:xfrm>
        </p:grpSpPr>
        <p:pic>
          <p:nvPicPr>
            <p:cNvPr id="14346" name="Picture 10" descr="Qlor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5138" y="3714819"/>
              <a:ext cx="1466850" cy="18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Immagine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735" y="3811710"/>
              <a:ext cx="1210025" cy="1695235"/>
            </a:xfrm>
            <a:prstGeom prst="rect">
              <a:avLst/>
            </a:prstGeom>
          </p:spPr>
        </p:pic>
      </p:grpSp>
      <p:grpSp>
        <p:nvGrpSpPr>
          <p:cNvPr id="9" name="Gruppo 8"/>
          <p:cNvGrpSpPr/>
          <p:nvPr/>
        </p:nvGrpSpPr>
        <p:grpSpPr>
          <a:xfrm>
            <a:off x="4306106" y="2271251"/>
            <a:ext cx="1533537" cy="1885950"/>
            <a:chOff x="4941867" y="2419118"/>
            <a:chExt cx="1533537" cy="1885950"/>
          </a:xfrm>
        </p:grpSpPr>
        <p:pic>
          <p:nvPicPr>
            <p:cNvPr id="10" name="Picture 10" descr="Qlor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41867" y="2419118"/>
              <a:ext cx="1533537" cy="1885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magine 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41432" y="2481859"/>
              <a:ext cx="1291214" cy="1760467"/>
            </a:xfrm>
            <a:prstGeom prst="rect">
              <a:avLst/>
            </a:prstGeom>
          </p:spPr>
        </p:pic>
      </p:grpSp>
      <p:sp>
        <p:nvSpPr>
          <p:cNvPr id="6" name="Rettangolo 5"/>
          <p:cNvSpPr/>
          <p:nvPr/>
        </p:nvSpPr>
        <p:spPr>
          <a:xfrm>
            <a:off x="5902320" y="2275736"/>
            <a:ext cx="3310538" cy="188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19100" indent="-382588" defTabSz="6858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000" dirty="0" err="1">
                <a:latin typeface="+mn-lt"/>
                <a:ea typeface="Times New Roman" charset="0"/>
                <a:cs typeface="Times New Roman" charset="0"/>
              </a:rPr>
              <a:t>Name</a:t>
            </a:r>
            <a:r>
              <a:rPr lang="it-IT" altLang="it-IT" sz="2000" dirty="0">
                <a:latin typeface="+mn-lt"/>
                <a:ea typeface="Times New Roman" charset="0"/>
                <a:cs typeface="Times New Roman" charset="0"/>
              </a:rPr>
              <a:t>: Giulia  De  </a:t>
            </a:r>
            <a:r>
              <a:rPr lang="it-IT" altLang="it-IT" sz="2000" dirty="0" err="1">
                <a:latin typeface="+mn-lt"/>
                <a:ea typeface="Times New Roman" charset="0"/>
                <a:cs typeface="Times New Roman" charset="0"/>
              </a:rPr>
              <a:t>Iulis</a:t>
            </a:r>
            <a:endParaRPr lang="it-IT" altLang="it-IT" sz="2000" dirty="0">
              <a:latin typeface="+mn-lt"/>
              <a:ea typeface="Times New Roman" charset="0"/>
              <a:cs typeface="Times New Roman" charset="0"/>
            </a:endParaRPr>
          </a:p>
          <a:p>
            <a:pPr marL="419100" indent="-382588" defTabSz="6858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000" dirty="0">
                <a:latin typeface="+mn-lt"/>
                <a:ea typeface="Times New Roman" charset="0"/>
                <a:cs typeface="Times New Roman" charset="0"/>
              </a:rPr>
              <a:t>Age: 18 </a:t>
            </a:r>
          </a:p>
          <a:p>
            <a:pPr marL="419100" indent="-382588" defTabSz="6858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000" dirty="0" err="1">
                <a:latin typeface="+mn-lt"/>
                <a:ea typeface="Times New Roman" charset="0"/>
                <a:cs typeface="Times New Roman" charset="0"/>
              </a:rPr>
              <a:t>Role</a:t>
            </a:r>
            <a:r>
              <a:rPr lang="it-IT" altLang="it-IT" sz="2000" dirty="0">
                <a:latin typeface="+mn-lt"/>
                <a:ea typeface="Times New Roman" charset="0"/>
                <a:cs typeface="Times New Roman" charset="0"/>
              </a:rPr>
              <a:t>: </a:t>
            </a:r>
            <a:r>
              <a:rPr lang="it-IT" altLang="it-IT" sz="2000" dirty="0" err="1">
                <a:latin typeface="+mn-lt"/>
                <a:ea typeface="Times New Roman" charset="0"/>
                <a:cs typeface="Times New Roman" charset="0"/>
              </a:rPr>
              <a:t>Electronics</a:t>
            </a:r>
            <a:endParaRPr lang="it-IT" altLang="it-IT" sz="2000" dirty="0">
              <a:latin typeface="+mn-lt"/>
              <a:ea typeface="Times New Roman" charset="0"/>
              <a:cs typeface="Times New Roman" charset="0"/>
            </a:endParaRPr>
          </a:p>
          <a:p>
            <a:pPr marL="419100" indent="-382588" defTabSz="6858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000" dirty="0">
                <a:latin typeface="+mn-lt"/>
                <a:ea typeface="Times New Roman" charset="0"/>
                <a:cs typeface="Times New Roman" charset="0"/>
              </a:rPr>
              <a:t>Note: </a:t>
            </a:r>
            <a:r>
              <a:rPr lang="it-IT" altLang="it-IT" sz="2000" dirty="0" err="1">
                <a:latin typeface="+mn-lt"/>
                <a:ea typeface="Times New Roman" charset="0"/>
                <a:cs typeface="Times New Roman" charset="0"/>
              </a:rPr>
              <a:t>fond</a:t>
            </a:r>
            <a:r>
              <a:rPr lang="it-IT" altLang="it-IT" sz="2000" dirty="0">
                <a:latin typeface="+mn-lt"/>
                <a:ea typeface="Times New Roman" charset="0"/>
                <a:cs typeface="Times New Roman" charset="0"/>
              </a:rPr>
              <a:t> of </a:t>
            </a:r>
            <a:r>
              <a:rPr lang="it-IT" altLang="it-IT" sz="2000" dirty="0" err="1" smtClean="0">
                <a:latin typeface="+mn-lt"/>
                <a:ea typeface="Times New Roman" charset="0"/>
                <a:cs typeface="Times New Roman" charset="0"/>
              </a:rPr>
              <a:t>astronomy</a:t>
            </a:r>
            <a:r>
              <a:rPr lang="it-IT" altLang="it-IT" sz="2000" dirty="0" smtClean="0">
                <a:latin typeface="+mn-lt"/>
                <a:ea typeface="Times New Roman" charset="0"/>
                <a:cs typeface="Times New Roman" charset="0"/>
              </a:rPr>
              <a:t>, </a:t>
            </a:r>
            <a:r>
              <a:rPr lang="it-IT" altLang="it-IT" sz="2000" dirty="0" err="1" smtClean="0">
                <a:latin typeface="+mn-lt"/>
                <a:ea typeface="Times New Roman" charset="0"/>
                <a:cs typeface="Times New Roman" charset="0"/>
              </a:rPr>
              <a:t>reading</a:t>
            </a:r>
            <a:r>
              <a:rPr lang="it-IT" altLang="it-IT" sz="2000" dirty="0" smtClean="0">
                <a:latin typeface="+mn-lt"/>
                <a:ea typeface="Times New Roman" charset="0"/>
                <a:cs typeface="Times New Roman" charset="0"/>
              </a:rPr>
              <a:t>, piano</a:t>
            </a:r>
            <a:endParaRPr lang="it-IT" altLang="it-IT" sz="2000" dirty="0">
              <a:latin typeface="+mn-lt"/>
              <a:ea typeface="Times New Roman" charset="0"/>
              <a:cs typeface="Times New Roman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0792" y="4157200"/>
            <a:ext cx="34008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F0000"/>
                </a:solidFill>
                <a:latin typeface="+mn-lt"/>
                <a:ea typeface="Times New Roman" charset="0"/>
                <a:cs typeface="Times New Roman" charset="0"/>
              </a:rPr>
              <a:t>Year 2016 representatives</a:t>
            </a:r>
          </a:p>
        </p:txBody>
      </p:sp>
      <p:sp>
        <p:nvSpPr>
          <p:cNvPr id="17" name="Segnaposto contenuto 17"/>
          <p:cNvSpPr txBox="1">
            <a:spLocks/>
          </p:cNvSpPr>
          <p:nvPr/>
        </p:nvSpPr>
        <p:spPr>
          <a:xfrm>
            <a:off x="1844820" y="4362484"/>
            <a:ext cx="5192474" cy="1903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419100" indent="-382588" defTabSz="685800">
              <a:lnSpc>
                <a:spcPct val="90000"/>
              </a:lnSpc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  <a:defRPr sz="2000">
                <a:latin typeface="+mn-lt"/>
                <a:ea typeface="Times New Roman" charset="0"/>
                <a:cs typeface="Times New Roman" charset="0"/>
              </a:defRPr>
            </a:lvl1pPr>
          </a:lstStyle>
          <a:p>
            <a:r>
              <a:rPr lang="it-IT" altLang="it-IT" dirty="0" err="1"/>
              <a:t>Name</a:t>
            </a:r>
            <a:r>
              <a:rPr lang="it-IT" altLang="it-IT" dirty="0"/>
              <a:t>: Flavio </a:t>
            </a:r>
            <a:r>
              <a:rPr lang="it-IT" altLang="it-IT" dirty="0" err="1"/>
              <a:t>Galasso</a:t>
            </a:r>
            <a:endParaRPr lang="it-IT" altLang="it-IT" dirty="0"/>
          </a:p>
          <a:p>
            <a:r>
              <a:rPr lang="it-IT" altLang="it-IT" dirty="0"/>
              <a:t>Age: 17</a:t>
            </a:r>
          </a:p>
          <a:p>
            <a:r>
              <a:rPr lang="it-IT" altLang="it-IT" dirty="0" err="1"/>
              <a:t>Role</a:t>
            </a:r>
            <a:r>
              <a:rPr lang="it-IT" altLang="it-IT" dirty="0"/>
              <a:t>: Software</a:t>
            </a:r>
          </a:p>
          <a:p>
            <a:r>
              <a:rPr lang="it-IT" altLang="it-IT" dirty="0"/>
              <a:t>Note: h</a:t>
            </a:r>
            <a:r>
              <a:rPr lang="it-IT" altLang="it-IT" dirty="0" smtClean="0"/>
              <a:t>acker, music </a:t>
            </a:r>
            <a:r>
              <a:rPr lang="it-IT" altLang="it-IT" dirty="0" err="1"/>
              <a:t>composer</a:t>
            </a:r>
            <a:r>
              <a:rPr lang="it-IT" altLang="it-IT" dirty="0"/>
              <a:t>,  </a:t>
            </a:r>
            <a:r>
              <a:rPr lang="it-IT" altLang="it-IT" dirty="0" err="1"/>
              <a:t>gymnast</a:t>
            </a:r>
            <a:endParaRPr lang="it-IT" altLang="it-IT" dirty="0"/>
          </a:p>
        </p:txBody>
      </p:sp>
      <p:pic>
        <p:nvPicPr>
          <p:cNvPr id="18" name="Immagine 4" descr="Logo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43" y="455824"/>
            <a:ext cx="1712785" cy="171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olo 1"/>
          <p:cNvSpPr>
            <a:spLocks noGrp="1"/>
          </p:cNvSpPr>
          <p:nvPr>
            <p:ph type="title"/>
          </p:nvPr>
        </p:nvSpPr>
        <p:spPr>
          <a:xfrm>
            <a:off x="2022950" y="353219"/>
            <a:ext cx="6816725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S.P.Q.R. Background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727200"/>
            <a:ext cx="8320088" cy="4525963"/>
          </a:xfrm>
        </p:spPr>
        <p:txBody>
          <a:bodyPr>
            <a:normAutofit/>
          </a:bodyPr>
          <a:lstStyle/>
          <a:p>
            <a:pPr marL="36513" indent="0">
              <a:buFont typeface="Wingdings 2" charset="2"/>
              <a:buNone/>
            </a:pPr>
            <a:r>
              <a:rPr lang="en-US" altLang="it-IT" sz="2400" dirty="0">
                <a:ea typeface="Times New Roman" charset="0"/>
                <a:cs typeface="Times New Roman" charset="0"/>
              </a:rPr>
              <a:t>We are students of  “Automation” </a:t>
            </a:r>
          </a:p>
          <a:p>
            <a:pPr marL="36513" indent="0">
              <a:buFont typeface="Wingdings 2" charset="2"/>
              <a:buNone/>
            </a:pPr>
            <a:r>
              <a:rPr lang="en-US" altLang="it-IT" sz="2400" dirty="0">
                <a:ea typeface="Times New Roman" charset="0"/>
                <a:cs typeface="Times New Roman" charset="0"/>
              </a:rPr>
              <a:t>We are part of the team  since </a:t>
            </a:r>
            <a:r>
              <a:rPr lang="en-US" altLang="it-IT" sz="2400" dirty="0" smtClean="0">
                <a:ea typeface="Times New Roman" charset="0"/>
                <a:cs typeface="Times New Roman" charset="0"/>
              </a:rPr>
              <a:t>2014.  </a:t>
            </a:r>
            <a:endParaRPr lang="en-US" altLang="it-IT" sz="1800" dirty="0">
              <a:ea typeface="Times New Roman" charset="0"/>
              <a:cs typeface="Times New Roman" charset="0"/>
            </a:endParaRPr>
          </a:p>
          <a:p>
            <a:pPr marL="36513" indent="0">
              <a:buFont typeface="Wingdings 2" charset="2"/>
              <a:buNone/>
            </a:pPr>
            <a:endParaRPr lang="it-IT" altLang="it-IT" sz="2000" dirty="0">
              <a:ea typeface="Times New Roman" charset="0"/>
              <a:cs typeface="Times New Roman" charset="0"/>
            </a:endParaRPr>
          </a:p>
          <a:p>
            <a:pPr marL="36513" indent="0">
              <a:buFont typeface="Wingdings 2" charset="2"/>
              <a:buNone/>
            </a:pPr>
            <a:r>
              <a:rPr lang="it-IT" altLang="it-IT" sz="2000" u="sng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SPQR </a:t>
            </a:r>
            <a:r>
              <a:rPr lang="it-IT" altLang="it-IT" sz="2000" u="sng" dirty="0" err="1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Robocup</a:t>
            </a:r>
            <a:r>
              <a:rPr lang="it-IT" altLang="it-IT" sz="2000" u="sng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 </a:t>
            </a:r>
            <a:r>
              <a:rPr lang="it-IT" altLang="it-IT" sz="2000" u="sng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Junior Soccer Light </a:t>
            </a:r>
            <a:r>
              <a:rPr lang="it-IT" altLang="it-IT" sz="2000" u="sng" dirty="0" err="1">
                <a:solidFill>
                  <a:srgbClr val="FF0000"/>
                </a:solidFill>
                <a:ea typeface="Times New Roman" charset="0"/>
                <a:cs typeface="Times New Roman" charset="0"/>
              </a:rPr>
              <a:t>weight</a:t>
            </a:r>
            <a:r>
              <a:rPr lang="it-IT" altLang="it-IT" sz="2000" u="sng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 </a:t>
            </a:r>
            <a:r>
              <a:rPr lang="it-IT" altLang="it-IT" sz="2000" u="sng" dirty="0" err="1">
                <a:solidFill>
                  <a:srgbClr val="FF0000"/>
                </a:solidFill>
                <a:ea typeface="Times New Roman" charset="0"/>
                <a:cs typeface="Times New Roman" charset="0"/>
              </a:rPr>
              <a:t>Placements</a:t>
            </a:r>
            <a:endParaRPr lang="it-IT" altLang="it-IT" sz="2000" u="sng" dirty="0">
              <a:solidFill>
                <a:srgbClr val="FF0000"/>
              </a:solidFill>
              <a:ea typeface="Times New Roman" charset="0"/>
              <a:cs typeface="Times New Roman" charset="0"/>
            </a:endParaRPr>
          </a:p>
          <a:p>
            <a:pPr marL="36513" indent="0">
              <a:buFont typeface="Wingdings 2" charset="2"/>
              <a:buNone/>
            </a:pPr>
            <a:r>
              <a:rPr lang="it-IT" altLang="it-IT" sz="2000" u="sng" dirty="0">
                <a:ea typeface="Times New Roman" charset="0"/>
                <a:cs typeface="Times New Roman" charset="0"/>
              </a:rPr>
              <a:t> </a:t>
            </a:r>
          </a:p>
          <a:p>
            <a:pPr marL="36513" indent="0">
              <a:buFont typeface="Arial" charset="0"/>
              <a:buChar char="•"/>
            </a:pPr>
            <a:r>
              <a:rPr lang="it-IT" altLang="it-IT" sz="1800" dirty="0">
                <a:ea typeface="Times New Roman" charset="0"/>
                <a:cs typeface="Times New Roman" charset="0"/>
              </a:rPr>
              <a:t>2012: 1° 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place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RomeCup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, 1°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place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AustrianOpen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  3°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place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 super Team Mexico</a:t>
            </a:r>
          </a:p>
          <a:p>
            <a:pPr marL="36513" indent="0">
              <a:buFont typeface="Arial" charset="0"/>
              <a:buChar char="•"/>
            </a:pPr>
            <a:r>
              <a:rPr lang="it-IT" altLang="it-IT" sz="1800" dirty="0">
                <a:ea typeface="Times New Roman" charset="0"/>
                <a:cs typeface="Times New Roman" charset="0"/>
              </a:rPr>
              <a:t>2013: 1° 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place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RomeCup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, 1°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place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AustrianOpen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, </a:t>
            </a:r>
            <a:r>
              <a:rPr lang="it-IT" altLang="it-IT" sz="1800" dirty="0" smtClean="0">
                <a:ea typeface="Times New Roman" charset="0"/>
                <a:cs typeface="Times New Roman" charset="0"/>
              </a:rPr>
              <a:t>Best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T</a:t>
            </a:r>
            <a:r>
              <a:rPr lang="it-IT" altLang="it-IT" sz="1800" dirty="0" err="1" smtClean="0">
                <a:ea typeface="Times New Roman" charset="0"/>
                <a:cs typeface="Times New Roman" charset="0"/>
              </a:rPr>
              <a:t>eamwork</a:t>
            </a:r>
            <a:r>
              <a:rPr lang="it-IT" altLang="it-IT" sz="1800" dirty="0" smtClean="0">
                <a:ea typeface="Times New Roman" charset="0"/>
                <a:cs typeface="Times New Roman" charset="0"/>
              </a:rPr>
              <a:t> </a:t>
            </a:r>
            <a:r>
              <a:rPr lang="it-IT" altLang="it-IT" sz="1800" dirty="0" err="1" smtClean="0">
                <a:ea typeface="Times New Roman" charset="0"/>
                <a:cs typeface="Times New Roman" charset="0"/>
              </a:rPr>
              <a:t>Heindoven</a:t>
            </a:r>
            <a:endParaRPr lang="it-IT" altLang="it-IT" sz="1800" dirty="0">
              <a:ea typeface="Times New Roman" charset="0"/>
              <a:cs typeface="Times New Roman" charset="0"/>
            </a:endParaRPr>
          </a:p>
          <a:p>
            <a:pPr marL="36513" indent="0">
              <a:buFont typeface="Arial" charset="0"/>
              <a:buChar char="•"/>
            </a:pPr>
            <a:r>
              <a:rPr lang="it-IT" altLang="it-IT" sz="1800" dirty="0">
                <a:ea typeface="Times New Roman" charset="0"/>
                <a:cs typeface="Times New Roman" charset="0"/>
              </a:rPr>
              <a:t>2014: 1° 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place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RomeCup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, 1°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place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AustrianOpen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, </a:t>
            </a:r>
            <a:r>
              <a:rPr lang="it-IT" altLang="it-IT" sz="1800" dirty="0" smtClean="0">
                <a:ea typeface="Times New Roman" charset="0"/>
                <a:cs typeface="Times New Roman" charset="0"/>
              </a:rPr>
              <a:t>World 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C</a:t>
            </a:r>
            <a:r>
              <a:rPr lang="it-IT" altLang="it-IT" sz="1800" dirty="0" smtClean="0">
                <a:ea typeface="Times New Roman" charset="0"/>
                <a:cs typeface="Times New Roman" charset="0"/>
              </a:rPr>
              <a:t>hampions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Brasil</a:t>
            </a:r>
            <a:endParaRPr lang="it-IT" altLang="it-IT" sz="1800" dirty="0">
              <a:ea typeface="Times New Roman" charset="0"/>
              <a:cs typeface="Times New Roman" charset="0"/>
            </a:endParaRPr>
          </a:p>
          <a:p>
            <a:pPr marL="36513" indent="0">
              <a:buFont typeface="Arial" charset="0"/>
              <a:buChar char="•"/>
            </a:pPr>
            <a:r>
              <a:rPr lang="it-IT" altLang="it-IT" sz="1800" dirty="0">
                <a:ea typeface="Times New Roman" charset="0"/>
                <a:cs typeface="Times New Roman" charset="0"/>
              </a:rPr>
              <a:t>2015: 1° 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place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RomeCup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, 2° </a:t>
            </a:r>
            <a:r>
              <a:rPr lang="it-IT" altLang="it-IT" sz="1800" dirty="0" err="1">
                <a:ea typeface="Times New Roman" charset="0"/>
                <a:cs typeface="Times New Roman" charset="0"/>
              </a:rPr>
              <a:t>place</a:t>
            </a:r>
            <a:r>
              <a:rPr lang="it-IT" altLang="it-IT" sz="1800" dirty="0">
                <a:ea typeface="Times New Roman" charset="0"/>
                <a:cs typeface="Times New Roman" charset="0"/>
              </a:rPr>
              <a:t> </a:t>
            </a:r>
            <a:r>
              <a:rPr lang="it-IT" altLang="it-IT" sz="1800" dirty="0" err="1" smtClean="0">
                <a:ea typeface="Times New Roman" charset="0"/>
                <a:cs typeface="Times New Roman" charset="0"/>
              </a:rPr>
              <a:t>AustrianOpen</a:t>
            </a:r>
            <a:r>
              <a:rPr lang="it-IT" altLang="it-IT" sz="1800" dirty="0" smtClean="0">
                <a:ea typeface="Times New Roman" charset="0"/>
                <a:cs typeface="Times New Roman" charset="0"/>
              </a:rPr>
              <a:t>, world </a:t>
            </a:r>
            <a:r>
              <a:rPr lang="it-IT" altLang="it-IT" sz="1800" dirty="0" err="1" smtClean="0">
                <a:ea typeface="Times New Roman" charset="0"/>
                <a:cs typeface="Times New Roman" charset="0"/>
              </a:rPr>
              <a:t>champions</a:t>
            </a:r>
            <a:r>
              <a:rPr lang="it-IT" altLang="it-IT" sz="1800" dirty="0" smtClean="0">
                <a:ea typeface="Times New Roman" charset="0"/>
                <a:cs typeface="Times New Roman" charset="0"/>
              </a:rPr>
              <a:t> Hefei (China)</a:t>
            </a:r>
          </a:p>
          <a:p>
            <a:pPr marL="36513" indent="0">
              <a:buFont typeface="Arial" charset="0"/>
              <a:buChar char="•"/>
            </a:pPr>
            <a:r>
              <a:rPr lang="it-IT" altLang="it-IT" sz="1800" dirty="0" smtClean="0">
                <a:ea typeface="Times New Roman" charset="0"/>
                <a:cs typeface="Times New Roman" charset="0"/>
              </a:rPr>
              <a:t>2016: 1°  </a:t>
            </a:r>
            <a:r>
              <a:rPr lang="it-IT" altLang="it-IT" sz="1800" dirty="0" err="1" smtClean="0">
                <a:ea typeface="Times New Roman" charset="0"/>
                <a:cs typeface="Times New Roman" charset="0"/>
              </a:rPr>
              <a:t>place</a:t>
            </a:r>
            <a:r>
              <a:rPr lang="it-IT" altLang="it-IT" sz="1800" dirty="0" smtClean="0">
                <a:ea typeface="Times New Roman" charset="0"/>
                <a:cs typeface="Times New Roman" charset="0"/>
              </a:rPr>
              <a:t> </a:t>
            </a:r>
            <a:r>
              <a:rPr lang="it-IT" altLang="it-IT" sz="1800" dirty="0" err="1" smtClean="0">
                <a:ea typeface="Times New Roman" charset="0"/>
                <a:cs typeface="Times New Roman" charset="0"/>
              </a:rPr>
              <a:t>RomeCup</a:t>
            </a:r>
            <a:r>
              <a:rPr lang="it-IT" altLang="it-IT" sz="1800" dirty="0" smtClean="0">
                <a:ea typeface="Times New Roman" charset="0"/>
                <a:cs typeface="Times New Roman" charset="0"/>
              </a:rPr>
              <a:t>, 2° </a:t>
            </a:r>
            <a:r>
              <a:rPr lang="it-IT" altLang="it-IT" sz="1800" dirty="0" err="1" smtClean="0">
                <a:ea typeface="Times New Roman" charset="0"/>
                <a:cs typeface="Times New Roman" charset="0"/>
              </a:rPr>
              <a:t>place</a:t>
            </a:r>
            <a:r>
              <a:rPr lang="it-IT" altLang="it-IT" sz="1800" dirty="0" smtClean="0">
                <a:ea typeface="Times New Roman" charset="0"/>
                <a:cs typeface="Times New Roman" charset="0"/>
              </a:rPr>
              <a:t> </a:t>
            </a:r>
            <a:r>
              <a:rPr lang="it-IT" altLang="it-IT" sz="1800" dirty="0" err="1" smtClean="0">
                <a:ea typeface="Times New Roman" charset="0"/>
                <a:cs typeface="Times New Roman" charset="0"/>
              </a:rPr>
              <a:t>AustrianOpen</a:t>
            </a:r>
            <a:endParaRPr lang="it-IT" altLang="it-IT" sz="1800" dirty="0">
              <a:ea typeface="Times New Roman" charset="0"/>
              <a:cs typeface="Times New Roman" charset="0"/>
            </a:endParaRPr>
          </a:p>
        </p:txBody>
      </p:sp>
      <p:pic>
        <p:nvPicPr>
          <p:cNvPr id="15368" name="Immagine 4" descr="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274638"/>
            <a:ext cx="1333500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9" descr="trophee_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4998" y="1608138"/>
            <a:ext cx="1425554" cy="1425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olo 1"/>
          <p:cNvSpPr>
            <a:spLocks noGrp="1"/>
          </p:cNvSpPr>
          <p:nvPr>
            <p:ph type="title" idx="4294967295"/>
          </p:nvPr>
        </p:nvSpPr>
        <p:spPr>
          <a:xfrm>
            <a:off x="271713" y="292301"/>
            <a:ext cx="7467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Robot generation 2015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4294967295"/>
          </p:nvPr>
        </p:nvSpPr>
        <p:spPr>
          <a:xfrm>
            <a:off x="3467351" y="1795248"/>
            <a:ext cx="5068887" cy="142808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 err="1">
                <a:ea typeface="Times New Roman" charset="0"/>
                <a:cs typeface="Times New Roman" charset="0"/>
              </a:rPr>
              <a:t>Name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: Mr. Spock</a:t>
            </a: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>
                <a:ea typeface="Times New Roman" charset="0"/>
                <a:cs typeface="Times New Roman" charset="0"/>
              </a:rPr>
              <a:t>Age: 1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year</a:t>
            </a:r>
            <a:endParaRPr lang="it-IT" altLang="it-IT" sz="2800" dirty="0">
              <a:ea typeface="Times New Roman" charset="0"/>
              <a:cs typeface="Times New Roman" charset="0"/>
            </a:endParaRP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 err="1">
                <a:ea typeface="Times New Roman" charset="0"/>
                <a:cs typeface="Times New Roman" charset="0"/>
              </a:rPr>
              <a:t>Role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: goal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keeper</a:t>
            </a:r>
            <a:endParaRPr lang="it-IT" altLang="it-IT" sz="2800" dirty="0">
              <a:ea typeface="Times New Roman" charset="0"/>
              <a:cs typeface="Times New Roman" charset="0"/>
            </a:endParaRPr>
          </a:p>
        </p:txBody>
      </p:sp>
      <p:pic>
        <p:nvPicPr>
          <p:cNvPr id="3482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63" y="1647826"/>
            <a:ext cx="2274888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34829" name="Picture 13" descr="kirksmal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463" y="4016376"/>
            <a:ext cx="2274888" cy="21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1" descr="ArduinoStarTreksmall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2388" y="237090"/>
            <a:ext cx="1593850" cy="137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egnaposto contenuto 6"/>
          <p:cNvSpPr txBox="1">
            <a:spLocks/>
          </p:cNvSpPr>
          <p:nvPr/>
        </p:nvSpPr>
        <p:spPr bwMode="auto">
          <a:xfrm>
            <a:off x="3467351" y="4088204"/>
            <a:ext cx="5068887" cy="1746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419100" indent="-3825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22313" indent="-2730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Wingdings 2" charset="2"/>
              <a:buChar char="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4888" indent="-2555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5000"/>
              <a:buFont typeface="Arial" charset="0"/>
              <a:buChar char="○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9525" indent="-236538" algn="l" rtl="0" fontAlgn="base">
              <a:spcBef>
                <a:spcPct val="20000"/>
              </a:spcBef>
              <a:spcAft>
                <a:spcPct val="0"/>
              </a:spcAft>
              <a:buClr>
                <a:srgbClr val="8D89A4"/>
              </a:buClr>
              <a:buSzPct val="90000"/>
              <a:buFont typeface="Wingdings 2" charset="2"/>
              <a:buChar char="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89075" indent="-182563" algn="l" rtl="0" fontAlgn="base">
              <a:spcBef>
                <a:spcPct val="20000"/>
              </a:spcBef>
              <a:spcAft>
                <a:spcPct val="0"/>
              </a:spcAft>
              <a:buClr>
                <a:srgbClr val="748560"/>
              </a:buClr>
              <a:buSzPct val="100000"/>
              <a:buFont typeface="Arial" charset="0"/>
              <a:buChar char="-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00784" indent="-182880" algn="l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/>
              <a:buChar char="-"/>
              <a:defRPr kumimoji="0" sz="20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100000"/>
              <a:buFont typeface="Arial"/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39696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▪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317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Font typeface="Arial"/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altLang="it-IT" sz="2800" smtClean="0">
                <a:ea typeface="Times New Roman" charset="0"/>
                <a:cs typeface="Times New Roman" charset="0"/>
              </a:rPr>
              <a:t>Name</a:t>
            </a:r>
            <a:r>
              <a:rPr lang="it-IT" altLang="it-IT" sz="2800" dirty="0" smtClean="0">
                <a:ea typeface="Times New Roman" charset="0"/>
                <a:cs typeface="Times New Roman" charset="0"/>
              </a:rPr>
              <a:t>: </a:t>
            </a:r>
            <a:r>
              <a:rPr lang="it-IT" altLang="it-IT" sz="2800" dirty="0" err="1" smtClean="0">
                <a:ea typeface="Times New Roman" charset="0"/>
                <a:cs typeface="Times New Roman" charset="0"/>
              </a:rPr>
              <a:t>J</a:t>
            </a:r>
            <a:r>
              <a:rPr lang="it-IT" altLang="it-IT" sz="2800" dirty="0" smtClean="0">
                <a:ea typeface="Times New Roman" charset="0"/>
                <a:cs typeface="Times New Roman" charset="0"/>
              </a:rPr>
              <a:t>. T. Kirk</a:t>
            </a:r>
          </a:p>
          <a:p>
            <a:r>
              <a:rPr lang="it-IT" altLang="it-IT" sz="2800" dirty="0" smtClean="0">
                <a:ea typeface="Times New Roman" charset="0"/>
                <a:cs typeface="Times New Roman" charset="0"/>
              </a:rPr>
              <a:t>Age: 1 </a:t>
            </a:r>
            <a:r>
              <a:rPr lang="it-IT" altLang="it-IT" sz="2800" dirty="0" err="1" smtClean="0">
                <a:ea typeface="Times New Roman" charset="0"/>
                <a:cs typeface="Times New Roman" charset="0"/>
              </a:rPr>
              <a:t>year</a:t>
            </a:r>
            <a:endParaRPr lang="it-IT" altLang="it-IT" sz="2800" dirty="0" smtClean="0">
              <a:ea typeface="Times New Roman" charset="0"/>
              <a:cs typeface="Times New Roman" charset="0"/>
            </a:endParaRPr>
          </a:p>
          <a:p>
            <a:r>
              <a:rPr lang="it-IT" altLang="it-IT" sz="2800" dirty="0" err="1" smtClean="0">
                <a:ea typeface="Times New Roman" charset="0"/>
                <a:cs typeface="Times New Roman" charset="0"/>
              </a:rPr>
              <a:t>Role</a:t>
            </a:r>
            <a:r>
              <a:rPr lang="it-IT" altLang="it-IT" sz="2800" dirty="0" smtClean="0">
                <a:ea typeface="Times New Roman" charset="0"/>
                <a:cs typeface="Times New Roman" charset="0"/>
              </a:rPr>
              <a:t>: </a:t>
            </a:r>
            <a:r>
              <a:rPr lang="it-IT" altLang="it-IT" sz="2800" dirty="0" err="1" smtClean="0">
                <a:ea typeface="Times New Roman" charset="0"/>
                <a:cs typeface="Times New Roman" charset="0"/>
              </a:rPr>
              <a:t>goalie</a:t>
            </a:r>
            <a:endParaRPr lang="it-IT" altLang="it-IT" sz="2800" dirty="0"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olo 1"/>
          <p:cNvSpPr>
            <a:spLocks noGrp="1"/>
          </p:cNvSpPr>
          <p:nvPr>
            <p:ph type="title" idx="4294967295"/>
          </p:nvPr>
        </p:nvSpPr>
        <p:spPr>
          <a:xfrm>
            <a:off x="1280160" y="457518"/>
            <a:ext cx="7467600" cy="1143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Completely</a:t>
            </a: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altLang="it-IT" sz="48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redesigned</a:t>
            </a: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b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it-IT" altLang="it-IT" sz="4800" b="1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2016</a:t>
            </a:r>
            <a:r>
              <a:rPr lang="it-IT" altLang="it-IT" sz="4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new </a:t>
            </a: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generation </a:t>
            </a:r>
          </a:p>
        </p:txBody>
      </p:sp>
      <p:sp>
        <p:nvSpPr>
          <p:cNvPr id="7" name="Segnaposto contenuto 6"/>
          <p:cNvSpPr>
            <a:spLocks noGrp="1"/>
          </p:cNvSpPr>
          <p:nvPr>
            <p:ph idx="4294967295"/>
          </p:nvPr>
        </p:nvSpPr>
        <p:spPr>
          <a:xfrm>
            <a:off x="3586163" y="2133874"/>
            <a:ext cx="5557837" cy="3625608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 err="1">
                <a:ea typeface="Times New Roman" charset="0"/>
                <a:cs typeface="Times New Roman" charset="0"/>
              </a:rPr>
              <a:t>Name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: Salvador</a:t>
            </a: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>
                <a:ea typeface="Times New Roman" charset="0"/>
                <a:cs typeface="Times New Roman" charset="0"/>
              </a:rPr>
              <a:t>Age: just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born</a:t>
            </a:r>
            <a:endParaRPr lang="it-IT" altLang="it-IT" sz="2800" dirty="0">
              <a:ea typeface="Times New Roman" charset="0"/>
              <a:cs typeface="Times New Roman" charset="0"/>
            </a:endParaRP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 err="1">
                <a:ea typeface="Times New Roman" charset="0"/>
                <a:cs typeface="Times New Roman" charset="0"/>
              </a:rPr>
              <a:t>Role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: goal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keeper</a:t>
            </a:r>
            <a:endParaRPr lang="it-IT" altLang="it-IT" sz="2800" dirty="0">
              <a:ea typeface="Times New Roman" charset="0"/>
              <a:cs typeface="Times New Roman" charset="0"/>
            </a:endParaRP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 err="1">
                <a:ea typeface="Times New Roman" charset="0"/>
                <a:cs typeface="Times New Roman" charset="0"/>
              </a:rPr>
              <a:t>Electronics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: New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boards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,  IMU,  line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sensors</a:t>
            </a:r>
            <a:endParaRPr lang="it-IT" altLang="it-IT" sz="2800" dirty="0">
              <a:ea typeface="Times New Roman" charset="0"/>
              <a:cs typeface="Times New Roman" charset="0"/>
            </a:endParaRP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 err="1">
                <a:ea typeface="Times New Roman" charset="0"/>
                <a:cs typeface="Times New Roman" charset="0"/>
              </a:rPr>
              <a:t>Mechanics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: New CAD design,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handle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 and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columns</a:t>
            </a:r>
            <a:endParaRPr lang="it-IT" altLang="it-IT" sz="2800" dirty="0">
              <a:ea typeface="Times New Roman" charset="0"/>
              <a:cs typeface="Times New Roman" charset="0"/>
            </a:endParaRP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>
                <a:ea typeface="Times New Roman" charset="0"/>
                <a:cs typeface="Times New Roman" charset="0"/>
              </a:rPr>
              <a:t>Software: New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strategy</a:t>
            </a:r>
            <a:endParaRPr lang="it-IT" altLang="it-IT" sz="2800" dirty="0">
              <a:ea typeface="Times New Roman" charset="0"/>
              <a:cs typeface="Times New Roman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54" y="2068650"/>
            <a:ext cx="3176073" cy="41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02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contenuto 6"/>
          <p:cNvSpPr>
            <a:spLocks noGrp="1"/>
          </p:cNvSpPr>
          <p:nvPr>
            <p:ph idx="4294967295"/>
          </p:nvPr>
        </p:nvSpPr>
        <p:spPr>
          <a:xfrm>
            <a:off x="3586163" y="2173630"/>
            <a:ext cx="5557837" cy="452596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 err="1">
                <a:ea typeface="Times New Roman" charset="0"/>
                <a:cs typeface="Times New Roman" charset="0"/>
              </a:rPr>
              <a:t>Name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: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Manfreus</a:t>
            </a:r>
            <a:endParaRPr lang="it-IT" altLang="it-IT" sz="2800" dirty="0">
              <a:ea typeface="Times New Roman" charset="0"/>
              <a:cs typeface="Times New Roman" charset="0"/>
            </a:endParaRP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>
                <a:ea typeface="Times New Roman" charset="0"/>
                <a:cs typeface="Times New Roman" charset="0"/>
              </a:rPr>
              <a:t>Age: just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born</a:t>
            </a:r>
            <a:endParaRPr lang="it-IT" altLang="it-IT" sz="2800" dirty="0">
              <a:ea typeface="Times New Roman" charset="0"/>
              <a:cs typeface="Times New Roman" charset="0"/>
            </a:endParaRP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 err="1">
                <a:ea typeface="Times New Roman" charset="0"/>
                <a:cs typeface="Times New Roman" charset="0"/>
              </a:rPr>
              <a:t>Role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: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goalie</a:t>
            </a:r>
            <a:endParaRPr lang="it-IT" altLang="it-IT" sz="2800" dirty="0">
              <a:ea typeface="Times New Roman" charset="0"/>
              <a:cs typeface="Times New Roman" charset="0"/>
            </a:endParaRP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 err="1">
                <a:ea typeface="Times New Roman" charset="0"/>
                <a:cs typeface="Times New Roman" charset="0"/>
              </a:rPr>
              <a:t>Electronics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: New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boards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,  IMU,  line </a:t>
            </a:r>
            <a:r>
              <a:rPr lang="it-IT" altLang="it-IT" sz="2800" dirty="0" err="1" smtClean="0">
                <a:ea typeface="Times New Roman" charset="0"/>
                <a:cs typeface="Times New Roman" charset="0"/>
              </a:rPr>
              <a:t>sensors</a:t>
            </a:r>
            <a:r>
              <a:rPr lang="it-IT" altLang="it-IT" sz="2800" dirty="0" smtClean="0">
                <a:ea typeface="Times New Roman" charset="0"/>
                <a:cs typeface="Times New Roman" charset="0"/>
              </a:rPr>
              <a:t>, </a:t>
            </a:r>
            <a:r>
              <a:rPr lang="it-IT" altLang="it-IT" sz="2800" dirty="0" err="1" smtClean="0">
                <a:ea typeface="Times New Roman" charset="0"/>
                <a:cs typeface="Times New Roman" charset="0"/>
              </a:rPr>
              <a:t>Pixy</a:t>
            </a:r>
            <a:endParaRPr lang="it-IT" altLang="it-IT" sz="2800" dirty="0">
              <a:ea typeface="Times New Roman" charset="0"/>
              <a:cs typeface="Times New Roman" charset="0"/>
            </a:endParaRP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 err="1">
                <a:ea typeface="Times New Roman" charset="0"/>
                <a:cs typeface="Times New Roman" charset="0"/>
              </a:rPr>
              <a:t>Mechanics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: New CAD design,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handle</a:t>
            </a:r>
            <a:r>
              <a:rPr lang="it-IT" altLang="it-IT" sz="2800" dirty="0">
                <a:ea typeface="Times New Roman" charset="0"/>
                <a:cs typeface="Times New Roman" charset="0"/>
              </a:rPr>
              <a:t> and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columns</a:t>
            </a:r>
            <a:endParaRPr lang="it-IT" altLang="it-IT" sz="2800" dirty="0">
              <a:ea typeface="Times New Roman" charset="0"/>
              <a:cs typeface="Times New Roman" charset="0"/>
            </a:endParaRPr>
          </a:p>
          <a:p>
            <a:pPr marL="419100" indent="-382588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it-IT" altLang="it-IT" sz="2800" dirty="0">
                <a:ea typeface="Times New Roman" charset="0"/>
                <a:cs typeface="Times New Roman" charset="0"/>
              </a:rPr>
              <a:t>Software: New </a:t>
            </a:r>
            <a:r>
              <a:rPr lang="it-IT" altLang="it-IT" sz="2800" dirty="0" err="1">
                <a:ea typeface="Times New Roman" charset="0"/>
                <a:cs typeface="Times New Roman" charset="0"/>
              </a:rPr>
              <a:t>strategy</a:t>
            </a:r>
            <a:endParaRPr lang="it-IT" altLang="it-IT" sz="2800" dirty="0">
              <a:ea typeface="Times New Roman" charset="0"/>
              <a:cs typeface="Times New Roman" charset="0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1280160" y="457518"/>
            <a:ext cx="7467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it-IT" altLang="it-IT" sz="48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Completely redesigned </a:t>
            </a:r>
            <a:br>
              <a:rPr lang="it-IT" altLang="it-IT" sz="48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</a:br>
            <a:r>
              <a:rPr lang="it-IT" altLang="it-IT" sz="4800" b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2016</a:t>
            </a:r>
            <a:r>
              <a:rPr lang="it-IT" altLang="it-IT" sz="480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new generation </a:t>
            </a:r>
            <a:endParaRPr lang="it-IT" altLang="it-IT" sz="48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14" y="2173630"/>
            <a:ext cx="3290353" cy="40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0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/>
          </p:nvPr>
        </p:nvSpPr>
        <p:spPr>
          <a:xfrm>
            <a:off x="1066800" y="396875"/>
            <a:ext cx="31242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Hardware</a:t>
            </a:r>
          </a:p>
        </p:txBody>
      </p:sp>
      <p:sp>
        <p:nvSpPr>
          <p:cNvPr id="41987" name="Rectangle 3"/>
          <p:cNvSpPr>
            <a:spLocks noGrp="1"/>
          </p:cNvSpPr>
          <p:nvPr>
            <p:ph idx="1"/>
          </p:nvPr>
        </p:nvSpPr>
        <p:spPr>
          <a:xfrm>
            <a:off x="457199" y="5502275"/>
            <a:ext cx="8411228" cy="623888"/>
          </a:xfrm>
        </p:spPr>
        <p:txBody>
          <a:bodyPr/>
          <a:lstStyle/>
          <a:p>
            <a:pPr>
              <a:buNone/>
            </a:pPr>
            <a:r>
              <a:rPr lang="en-US" altLang="it-IT" sz="3200" dirty="0">
                <a:ea typeface="Times New Roman" charset="0"/>
                <a:cs typeface="Times New Roman" charset="0"/>
              </a:rPr>
              <a:t>Three </a:t>
            </a:r>
            <a:r>
              <a:rPr lang="en-US" altLang="it-IT" sz="3200" dirty="0" smtClean="0">
                <a:ea typeface="Times New Roman" charset="0"/>
                <a:cs typeface="Times New Roman" charset="0"/>
              </a:rPr>
              <a:t>boards </a:t>
            </a:r>
            <a:r>
              <a:rPr lang="en-US" altLang="it-IT" sz="3200" dirty="0"/>
              <a:t>d</a:t>
            </a:r>
            <a:r>
              <a:rPr lang="en-US" altLang="it-IT" sz="3200" dirty="0" smtClean="0"/>
              <a:t>esigned with </a:t>
            </a:r>
            <a:r>
              <a:rPr lang="en-US" altLang="it-IT" sz="3200" dirty="0" err="1" smtClean="0"/>
              <a:t>Autocad</a:t>
            </a:r>
            <a:r>
              <a:rPr lang="en-US" altLang="it-IT" sz="3200" dirty="0" smtClean="0"/>
              <a:t> &amp; Eagle </a:t>
            </a:r>
          </a:p>
          <a:p>
            <a:pPr>
              <a:buFont typeface="Wingdings 2" charset="2"/>
              <a:buNone/>
            </a:pPr>
            <a:endParaRPr lang="it-IT" altLang="it-IT" sz="3200" dirty="0">
              <a:ea typeface="Times New Roman" charset="0"/>
              <a:cs typeface="Times New Roman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864986"/>
            <a:ext cx="4429125" cy="3400425"/>
          </a:xfrm>
          <a:prstGeom prst="rect">
            <a:avLst/>
          </a:prstGeom>
        </p:spPr>
      </p:pic>
      <p:cxnSp>
        <p:nvCxnSpPr>
          <p:cNvPr id="4" name="Connettore 4 3"/>
          <p:cNvCxnSpPr/>
          <p:nvPr/>
        </p:nvCxnSpPr>
        <p:spPr>
          <a:xfrm rot="10800000">
            <a:off x="4746661" y="2428460"/>
            <a:ext cx="1602768" cy="565079"/>
          </a:xfrm>
          <a:prstGeom prst="bentConnector3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4 6"/>
          <p:cNvCxnSpPr/>
          <p:nvPr/>
        </p:nvCxnSpPr>
        <p:spPr>
          <a:xfrm rot="10800000" flipV="1">
            <a:off x="4638783" y="3948370"/>
            <a:ext cx="1710647" cy="386587"/>
          </a:xfrm>
          <a:prstGeom prst="bentConnector3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/>
          <p:cNvSpPr txBox="1"/>
          <p:nvPr/>
        </p:nvSpPr>
        <p:spPr>
          <a:xfrm>
            <a:off x="5823335" y="2088584"/>
            <a:ext cx="30450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smtClean="0"/>
              <a:t>Realized with our CNC</a:t>
            </a:r>
          </a:p>
          <a:p>
            <a:pPr algn="ctr"/>
            <a:endParaRPr lang="en-GB" sz="2800" dirty="0" smtClean="0"/>
          </a:p>
          <a:p>
            <a:pPr algn="ctr"/>
            <a:r>
              <a:rPr lang="en-GB" sz="2800" dirty="0" smtClean="0"/>
              <a:t>Lightness &amp; </a:t>
            </a:r>
          </a:p>
          <a:p>
            <a:pPr algn="ctr"/>
            <a:r>
              <a:rPr lang="en-GB" sz="2800" dirty="0" smtClean="0"/>
              <a:t>Solidity</a:t>
            </a:r>
          </a:p>
          <a:p>
            <a:pPr algn="ctr"/>
            <a:r>
              <a:rPr lang="en-GB" sz="2800" dirty="0" smtClean="0"/>
              <a:t>compromise</a:t>
            </a:r>
            <a:endParaRPr lang="en-GB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/>
          </p:nvPr>
        </p:nvSpPr>
        <p:spPr>
          <a:xfrm>
            <a:off x="441930" y="-30238"/>
            <a:ext cx="7467600" cy="11430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 dirty="0" err="1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Main</a:t>
            </a: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Board</a:t>
            </a:r>
          </a:p>
        </p:txBody>
      </p:sp>
      <p:sp>
        <p:nvSpPr>
          <p:cNvPr id="43011" name="Rectangle 3"/>
          <p:cNvSpPr>
            <a:spLocks noGrp="1"/>
          </p:cNvSpPr>
          <p:nvPr>
            <p:ph idx="1"/>
          </p:nvPr>
        </p:nvSpPr>
        <p:spPr>
          <a:xfrm>
            <a:off x="3261605" y="1072206"/>
            <a:ext cx="5208588" cy="673100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 2" charset="2"/>
              <a:buNone/>
            </a:pPr>
            <a:r>
              <a:rPr lang="en-US" altLang="it-IT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it-IT" sz="3200" dirty="0">
                <a:solidFill>
                  <a:srgbClr val="FF0000"/>
                </a:solidFill>
                <a:ea typeface="Times New Roman" charset="0"/>
                <a:cs typeface="Times New Roman" charset="0"/>
              </a:rPr>
              <a:t>N</a:t>
            </a:r>
            <a:r>
              <a:rPr lang="en-US" altLang="it-IT" sz="3200" dirty="0" smtClean="0">
                <a:solidFill>
                  <a:srgbClr val="FF0000"/>
                </a:solidFill>
                <a:ea typeface="Times New Roman" charset="0"/>
                <a:cs typeface="Times New Roman" charset="0"/>
              </a:rPr>
              <a:t>ew Arduino Mega Shield</a:t>
            </a:r>
            <a:endParaRPr lang="en-US" altLang="it-IT" sz="3200" dirty="0">
              <a:solidFill>
                <a:srgbClr val="FF0000"/>
              </a:solidFill>
              <a:ea typeface="Times New Roman" charset="0"/>
              <a:cs typeface="Times New Roman" charset="0"/>
            </a:endParaRPr>
          </a:p>
          <a:p>
            <a:pPr algn="ctr">
              <a:lnSpc>
                <a:spcPct val="90000"/>
              </a:lnSpc>
              <a:buFont typeface="Wingdings 2" charset="2"/>
              <a:buNone/>
            </a:pPr>
            <a:endParaRPr lang="en-US" altLang="it-IT" sz="32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3013" name="Picture 5" descr="arduin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352" y="1282999"/>
            <a:ext cx="2131529" cy="2073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1134174" y="3492166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smtClean="0"/>
              <a:t>MEGA</a:t>
            </a:r>
            <a:endParaRPr lang="en-GB" sz="2800" b="1"/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014570" y="440730"/>
            <a:ext cx="2401003" cy="4730511"/>
          </a:xfrm>
          <a:prstGeom prst="rect">
            <a:avLst/>
          </a:prstGeom>
        </p:spPr>
      </p:pic>
      <p:sp>
        <p:nvSpPr>
          <p:cNvPr id="2" name="CasellaDiTesto 1"/>
          <p:cNvSpPr txBox="1"/>
          <p:nvPr/>
        </p:nvSpPr>
        <p:spPr>
          <a:xfrm>
            <a:off x="2698955" y="3992181"/>
            <a:ext cx="6347996" cy="42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1450" indent="-171450" algn="ctr" defTabSz="685800" eaLnBrk="1" latinLnBrk="0" hangingPunct="1">
              <a:lnSpc>
                <a:spcPct val="90000"/>
              </a:lnSpc>
              <a:spcBef>
                <a:spcPts val="750"/>
              </a:spcBef>
              <a:buFont typeface="Wingdings 2" charset="2"/>
              <a:buNone/>
              <a:defRPr sz="240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5143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572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latin typeface="+mn-lt"/>
              </a:defRPr>
            </a:lvl3pPr>
            <a:lvl4pPr marL="12001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+mn-lt"/>
              </a:defRPr>
            </a:lvl4pPr>
            <a:lvl5pPr marL="1543050" indent="-171450" defTabSz="68580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+mn-lt"/>
              </a:defRPr>
            </a:lvl5pPr>
            <a:lvl6pPr marL="18859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+mn-lt"/>
              </a:defRPr>
            </a:lvl6pPr>
            <a:lvl7pPr marL="22288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+mn-lt"/>
              </a:defRPr>
            </a:lvl7pPr>
            <a:lvl8pPr marL="25717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+mn-lt"/>
              </a:defRPr>
            </a:lvl8pPr>
            <a:lvl9pPr marL="2914650" indent="-171450" defTabSz="6858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>
                <a:latin typeface="+mn-lt"/>
              </a:defRPr>
            </a:lvl9pPr>
          </a:lstStyle>
          <a:p>
            <a:r>
              <a:rPr lang="en-GB" sz="3200" dirty="0">
                <a:latin typeface="Arial" charset="0"/>
                <a:ea typeface="Arial" charset="0"/>
                <a:cs typeface="Arial" charset="0"/>
              </a:rPr>
              <a:t>Links all boards to Arduino Mega</a:t>
            </a:r>
          </a:p>
        </p:txBody>
      </p:sp>
      <p:sp>
        <p:nvSpPr>
          <p:cNvPr id="6" name="Rettangolo 5"/>
          <p:cNvSpPr/>
          <p:nvPr/>
        </p:nvSpPr>
        <p:spPr>
          <a:xfrm>
            <a:off x="231220" y="4584145"/>
            <a:ext cx="8829661" cy="20744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19100" indent="-382588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GB" sz="2800" dirty="0">
                <a:latin typeface="+mn-lt"/>
                <a:ea typeface="Times New Roman" charset="0"/>
                <a:cs typeface="Times New Roman" charset="0"/>
              </a:rPr>
              <a:t>Command buttons easily reachable and well placed</a:t>
            </a:r>
          </a:p>
          <a:p>
            <a:pPr marL="419100" indent="-382588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GB" sz="2800" dirty="0">
                <a:latin typeface="+mn-lt"/>
                <a:ea typeface="Times New Roman" charset="0"/>
                <a:cs typeface="Times New Roman" charset="0"/>
              </a:rPr>
              <a:t>Different sockets for different compasses</a:t>
            </a:r>
          </a:p>
          <a:p>
            <a:pPr marL="419100" indent="-382588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GB" sz="2800" dirty="0">
                <a:latin typeface="+mn-lt"/>
                <a:ea typeface="Times New Roman" charset="0"/>
                <a:cs typeface="Times New Roman" charset="0"/>
              </a:rPr>
              <a:t>Extra pins for expansion</a:t>
            </a:r>
          </a:p>
          <a:p>
            <a:pPr marL="419100" indent="-382588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</a:pPr>
            <a:r>
              <a:rPr lang="en-GB" sz="2800" dirty="0">
                <a:latin typeface="+mn-lt"/>
                <a:ea typeface="Times New Roman" charset="0"/>
                <a:cs typeface="Times New Roman" charset="0"/>
              </a:rPr>
              <a:t>Signalising </a:t>
            </a:r>
            <a:r>
              <a:rPr lang="en-GB" sz="2800" dirty="0" err="1">
                <a:latin typeface="+mn-lt"/>
                <a:ea typeface="Times New Roman" charset="0"/>
                <a:cs typeface="Times New Roman" charset="0"/>
              </a:rPr>
              <a:t>leds</a:t>
            </a:r>
            <a:endParaRPr lang="en-GB" sz="2800" dirty="0">
              <a:latin typeface="+mn-lt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750"/>
              </a:spcBef>
              <a:buFont typeface="Arial" panose="020B0604020202020204" pitchFamily="34" charset="0"/>
            </a:pP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Ball </a:t>
            </a:r>
            <a:r>
              <a:rPr lang="it-IT" altLang="it-IT" sz="4800" dirty="0" err="1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sensors</a:t>
            </a:r>
            <a:r>
              <a:rPr lang="it-IT" altLang="it-IT" sz="4800" dirty="0" smtClean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it-IT" altLang="it-IT" sz="48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Board</a:t>
            </a: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208" y="2337288"/>
            <a:ext cx="4465047" cy="4270915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628650" y="1578363"/>
            <a:ext cx="7083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b="1" dirty="0" smtClean="0">
                <a:solidFill>
                  <a:srgbClr val="FF0000"/>
                </a:solidFill>
              </a:rPr>
              <a:t>20</a:t>
            </a:r>
            <a:r>
              <a:rPr lang="en-GB" sz="3200" dirty="0" smtClean="0">
                <a:solidFill>
                  <a:srgbClr val="FF0000"/>
                </a:solidFill>
              </a:rPr>
              <a:t> sensors for better ball identification</a:t>
            </a:r>
            <a:endParaRPr lang="en-GB" sz="3200" dirty="0">
              <a:solidFill>
                <a:srgbClr val="FF0000"/>
              </a:solidFill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331223" y="2573763"/>
            <a:ext cx="3959985" cy="379796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419100" indent="-382588">
              <a:spcBef>
                <a:spcPct val="20000"/>
              </a:spcBef>
              <a:buClr>
                <a:schemeClr val="accent1"/>
              </a:buClr>
              <a:buSzPct val="80000"/>
              <a:buFont typeface="Wingdings 2" charset="2"/>
              <a:buChar char=""/>
              <a:defRPr sz="2800">
                <a:latin typeface="+mn-lt"/>
                <a:ea typeface="Times New Roman" charset="0"/>
                <a:cs typeface="Times New Roman" charset="0"/>
              </a:defRPr>
            </a:lvl1pPr>
          </a:lstStyle>
          <a:p>
            <a:r>
              <a:rPr lang="en-GB" dirty="0"/>
              <a:t>Command </a:t>
            </a:r>
            <a:r>
              <a:rPr lang="en-GB" dirty="0" smtClean="0"/>
              <a:t>switches set apart to </a:t>
            </a:r>
            <a:r>
              <a:rPr lang="en-GB" dirty="0"/>
              <a:t>avoid </a:t>
            </a:r>
            <a:r>
              <a:rPr lang="en-GB" dirty="0" smtClean="0"/>
              <a:t>mistakes</a:t>
            </a:r>
            <a:endParaRPr lang="en-GB" dirty="0"/>
          </a:p>
          <a:p>
            <a:r>
              <a:rPr lang="en-GB" dirty="0"/>
              <a:t>Slave </a:t>
            </a:r>
            <a:r>
              <a:rPr lang="en-GB" dirty="0" err="1"/>
              <a:t>ATMega</a:t>
            </a:r>
            <a:r>
              <a:rPr lang="en-GB" dirty="0"/>
              <a:t> </a:t>
            </a:r>
            <a:r>
              <a:rPr lang="en-GB" dirty="0" smtClean="0"/>
              <a:t>644p SPI </a:t>
            </a:r>
            <a:r>
              <a:rPr lang="en-GB" dirty="0"/>
              <a:t>Connected t</a:t>
            </a:r>
            <a:r>
              <a:rPr lang="en-GB" dirty="0" smtClean="0"/>
              <a:t>o </a:t>
            </a:r>
            <a:r>
              <a:rPr lang="en-GB" dirty="0"/>
              <a:t>Arduino </a:t>
            </a:r>
            <a:r>
              <a:rPr lang="en-GB" dirty="0" smtClean="0"/>
              <a:t>Mega</a:t>
            </a:r>
          </a:p>
          <a:p>
            <a:r>
              <a:rPr lang="en-GB" dirty="0" smtClean="0"/>
              <a:t>PIXY </a:t>
            </a:r>
            <a:r>
              <a:rPr lang="en-GB" dirty="0"/>
              <a:t>Connection</a:t>
            </a:r>
          </a:p>
          <a:p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1401</TotalTime>
  <Words>500</Words>
  <Application>Microsoft Macintosh PowerPoint</Application>
  <PresentationFormat>Presentazione su schermo (4:3)</PresentationFormat>
  <Paragraphs>100</Paragraphs>
  <Slides>18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5" baseType="lpstr">
      <vt:lpstr>BiauKai</vt:lpstr>
      <vt:lpstr>Calibri</vt:lpstr>
      <vt:lpstr>Calibri Light</vt:lpstr>
      <vt:lpstr>Times New Roman</vt:lpstr>
      <vt:lpstr>Wingdings 2</vt:lpstr>
      <vt:lpstr>Arial</vt:lpstr>
      <vt:lpstr>Tema di Office</vt:lpstr>
      <vt:lpstr>ITIS Galileo Galilei Rome</vt:lpstr>
      <vt:lpstr>S.P.Q.R. Team</vt:lpstr>
      <vt:lpstr>S.P.Q.R. Background</vt:lpstr>
      <vt:lpstr>Robot generation 2015</vt:lpstr>
      <vt:lpstr>Completely redesigned  2016 new generation </vt:lpstr>
      <vt:lpstr>Presentazione di PowerPoint</vt:lpstr>
      <vt:lpstr>Hardware</vt:lpstr>
      <vt:lpstr>Main Board</vt:lpstr>
      <vt:lpstr>Ball sensors Board</vt:lpstr>
      <vt:lpstr>Motor Board</vt:lpstr>
      <vt:lpstr>PIXY vision  to detect the opponent goal</vt:lpstr>
      <vt:lpstr>Mechanics</vt:lpstr>
      <vt:lpstr>Easy access to all boards</vt:lpstr>
      <vt:lpstr>Software</vt:lpstr>
      <vt:lpstr>SW documentation </vt:lpstr>
      <vt:lpstr>SW making</vt:lpstr>
      <vt:lpstr>Debug Station </vt:lpstr>
      <vt:lpstr>Checking the sensors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ITIS Galileo Galilei Rome</dc:title>
  <dc:creator>Lorenzo Di Donato</dc:creator>
  <cp:lastModifiedBy>Beniamina Rauch</cp:lastModifiedBy>
  <cp:revision>95</cp:revision>
  <cp:lastPrinted>2016-06-24T17:45:54Z</cp:lastPrinted>
  <dcterms:created xsi:type="dcterms:W3CDTF">2014-07-21T01:00:04Z</dcterms:created>
  <dcterms:modified xsi:type="dcterms:W3CDTF">2016-06-24T18:29:28Z</dcterms:modified>
</cp:coreProperties>
</file>